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5" r:id="rId10"/>
    <p:sldId id="264" r:id="rId11"/>
    <p:sldId id="267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4B301D-6577-4027-9E1F-62CB1F9D966A}" type="datetimeFigureOut">
              <a:rPr lang="en-US" smtClean="0"/>
              <a:t>09/11/2018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A21B95-5C80-4346-897F-4A454DA3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6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301D-6577-4027-9E1F-62CB1F9D966A}" type="datetimeFigureOut">
              <a:rPr lang="en-US" smtClean="0"/>
              <a:t>09/11/2018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1B95-5C80-4346-897F-4A454DA3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B4B301D-6577-4027-9E1F-62CB1F9D966A}" type="datetimeFigureOut">
              <a:rPr lang="en-US" smtClean="0"/>
              <a:t>09/11/2018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0A21B95-5C80-4346-897F-4A454DA3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6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301D-6577-4027-9E1F-62CB1F9D966A}" type="datetimeFigureOut">
              <a:rPr lang="en-US" smtClean="0"/>
              <a:t>09/11/2018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1B95-5C80-4346-897F-4A454DA3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3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4B301D-6577-4027-9E1F-62CB1F9D966A}" type="datetimeFigureOut">
              <a:rPr lang="en-US" smtClean="0"/>
              <a:t>09/11/2018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A21B95-5C80-4346-897F-4A454DA3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3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301D-6577-4027-9E1F-62CB1F9D966A}" type="datetimeFigureOut">
              <a:rPr lang="en-US" smtClean="0"/>
              <a:t>09/11/2018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1B95-5C80-4346-897F-4A454DA3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301D-6577-4027-9E1F-62CB1F9D966A}" type="datetimeFigureOut">
              <a:rPr lang="en-US" smtClean="0"/>
              <a:t>09/11/2018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1B95-5C80-4346-897F-4A454DA3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301D-6577-4027-9E1F-62CB1F9D966A}" type="datetimeFigureOut">
              <a:rPr lang="en-US" smtClean="0"/>
              <a:t>09/11/2018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1B95-5C80-4346-897F-4A454DA3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301D-6577-4027-9E1F-62CB1F9D966A}" type="datetimeFigureOut">
              <a:rPr lang="en-US" smtClean="0"/>
              <a:t>09/11/2018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1B95-5C80-4346-897F-4A454DA3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301D-6577-4027-9E1F-62CB1F9D966A}" type="datetimeFigureOut">
              <a:rPr lang="en-US" smtClean="0"/>
              <a:t>09/11/2018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1B95-5C80-4346-897F-4A454DA3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301D-6577-4027-9E1F-62CB1F9D966A}" type="datetimeFigureOut">
              <a:rPr lang="en-US" smtClean="0"/>
              <a:t>09/11/2018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1B95-5C80-4346-897F-4A454DA3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5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B4B301D-6577-4027-9E1F-62CB1F9D966A}" type="datetimeFigureOut">
              <a:rPr lang="en-US" smtClean="0"/>
              <a:t>09/11/2018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0A21B95-5C80-4346-897F-4A454DA3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8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8D695-D500-4DC1-A502-74CBF1709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Excel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F12F9-C4B6-4CAD-9626-6455B33DAE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CE6B-876A-4BB4-BBC9-B11CC0E5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" y="247426"/>
            <a:ext cx="9784080" cy="1508760"/>
          </a:xfrm>
        </p:spPr>
        <p:txBody>
          <a:bodyPr/>
          <a:lstStyle/>
          <a:p>
            <a:r>
              <a:rPr lang="en-US" dirty="0"/>
              <a:t>Graphs: Line of Best Fit, Slope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B735D-D705-441E-B12E-40A223BB6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" y="2847542"/>
            <a:ext cx="5938110" cy="2378529"/>
          </a:xfrm>
        </p:spPr>
        <p:txBody>
          <a:bodyPr>
            <a:normAutofit/>
          </a:bodyPr>
          <a:lstStyle/>
          <a:p>
            <a:r>
              <a:rPr lang="en-US" sz="2800" dirty="0"/>
              <a:t>You can add a Trendline </a:t>
            </a:r>
          </a:p>
          <a:p>
            <a:pPr lvl="1"/>
            <a:r>
              <a:rPr lang="en-US" sz="2200" dirty="0"/>
              <a:t>Produces the line best suited to your data</a:t>
            </a:r>
          </a:p>
          <a:p>
            <a:r>
              <a:rPr lang="en-US" sz="2800" dirty="0"/>
              <a:t>You can display the equation of the line as well</a:t>
            </a:r>
          </a:p>
          <a:p>
            <a:pPr lvl="1"/>
            <a:r>
              <a:rPr lang="en-US" sz="2200" dirty="0"/>
              <a:t>Another way of finding the slope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BD872-0A40-4C27-B39C-A2B553615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8029" r="61909" b="19706"/>
          <a:stretch/>
        </p:blipFill>
        <p:spPr>
          <a:xfrm>
            <a:off x="6400800" y="1463040"/>
            <a:ext cx="5598160" cy="5147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2BBFDA-A965-4D30-84B7-4DBBC93AB1AF}"/>
              </a:ext>
            </a:extLst>
          </p:cNvPr>
          <p:cNvSpPr/>
          <p:nvPr/>
        </p:nvSpPr>
        <p:spPr>
          <a:xfrm>
            <a:off x="10441577" y="4554583"/>
            <a:ext cx="1175657" cy="26125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4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CA83-41EE-4BDE-8BEF-5EAC0F22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Graphs: Choosing the Best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3ADF9-CB78-4F0A-8230-947F20740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847" y="2768337"/>
            <a:ext cx="3804509" cy="427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Take a preliminary look at data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595AC05-33FB-441D-9007-67B95E152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589086"/>
              </p:ext>
            </p:extLst>
          </p:nvPr>
        </p:nvGraphicFramePr>
        <p:xfrm>
          <a:off x="320136" y="3429000"/>
          <a:ext cx="5235933" cy="155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3" imgW="4335957" imgH="1287890" progId="Excel.Sheet.12">
                  <p:embed/>
                </p:oleObj>
              </mc:Choice>
              <mc:Fallback>
                <p:oleObj name="Worksheet" r:id="rId3" imgW="4335957" imgH="12878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136" y="3429000"/>
                        <a:ext cx="5235933" cy="1555301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C2F21C-8758-4E0F-A46D-B391AB8A0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195" y="2507079"/>
            <a:ext cx="5911587" cy="3545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C4E6A-92B1-4054-A6A0-B6EF4752BC24}"/>
              </a:ext>
            </a:extLst>
          </p:cNvPr>
          <p:cNvSpPr txBox="1"/>
          <p:nvPr/>
        </p:nvSpPr>
        <p:spPr>
          <a:xfrm>
            <a:off x="5958195" y="6127958"/>
            <a:ext cx="591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 Changes in CO</a:t>
            </a:r>
            <a:r>
              <a:rPr lang="en-US" baseline="-25000" dirty="0"/>
              <a:t>2</a:t>
            </a:r>
            <a:r>
              <a:rPr lang="en-US" dirty="0"/>
              <a:t> levels in 3 different trials at ambient temperature (22.4ºC).</a:t>
            </a:r>
          </a:p>
        </p:txBody>
      </p:sp>
    </p:spTree>
    <p:extLst>
      <p:ext uri="{BB962C8B-B14F-4D97-AF65-F5344CB8AC3E}">
        <p14:creationId xmlns:p14="http://schemas.microsoft.com/office/powerpoint/2010/main" val="133089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DDC2-8182-47EE-BFC0-5C9861E2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Graphs: Choosing the Best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C0A8D-B742-4693-992D-361B8B7DC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73" y="2863936"/>
            <a:ext cx="4807264" cy="7670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Compare average mass between groups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BFF552E-7F78-42F0-A190-D7191446F5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280854"/>
              </p:ext>
            </p:extLst>
          </p:nvPr>
        </p:nvGraphicFramePr>
        <p:xfrm>
          <a:off x="797105" y="3429000"/>
          <a:ext cx="4285599" cy="1397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3" imgW="2263034" imgH="738967" progId="Excel.Sheet.12">
                  <p:embed/>
                </p:oleObj>
              </mc:Choice>
              <mc:Fallback>
                <p:oleObj name="Worksheet" r:id="rId3" imgW="2263034" imgH="7389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7105" y="3429000"/>
                        <a:ext cx="4285599" cy="1397477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CD06287-67D6-45E6-AA79-6072940FA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91678"/>
            <a:ext cx="5618461" cy="33770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B3109F-8A90-41B7-8618-D5F6DD329597}"/>
              </a:ext>
            </a:extLst>
          </p:cNvPr>
          <p:cNvSpPr txBox="1"/>
          <p:nvPr/>
        </p:nvSpPr>
        <p:spPr>
          <a:xfrm>
            <a:off x="6094959" y="5668732"/>
            <a:ext cx="580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1. Average mass (g) for 3 different treatment groups.</a:t>
            </a:r>
          </a:p>
        </p:txBody>
      </p:sp>
    </p:spTree>
    <p:extLst>
      <p:ext uri="{BB962C8B-B14F-4D97-AF65-F5344CB8AC3E}">
        <p14:creationId xmlns:p14="http://schemas.microsoft.com/office/powerpoint/2010/main" val="1768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09F0-A366-49EB-850B-81CB9886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Graphs: Choosing the Best Graph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071B24F-CBFB-481E-9DC2-7AB64CA7EC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651847"/>
              </p:ext>
            </p:extLst>
          </p:nvPr>
        </p:nvGraphicFramePr>
        <p:xfrm>
          <a:off x="728238" y="2454128"/>
          <a:ext cx="4824956" cy="368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3360314" imgH="2568144" progId="Excel.Sheet.12">
                  <p:embed/>
                </p:oleObj>
              </mc:Choice>
              <mc:Fallback>
                <p:oleObj name="Worksheet" r:id="rId3" imgW="3360314" imgH="2568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8238" y="2454128"/>
                        <a:ext cx="4824956" cy="3687662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61CC38-5972-4A25-88A6-CD134CBC17AB}"/>
              </a:ext>
            </a:extLst>
          </p:cNvPr>
          <p:cNvSpPr txBox="1"/>
          <p:nvPr/>
        </p:nvSpPr>
        <p:spPr>
          <a:xfrm>
            <a:off x="6095999" y="1827495"/>
            <a:ext cx="5977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Show a comparison between different genres and their occurrence in the Top 32 Best-Selling Albums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17F9E-A392-4316-B432-26DE35140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838" y="2631495"/>
            <a:ext cx="5545049" cy="33329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2EB652-F5E9-43C3-95D8-6B273D3FA60A}"/>
              </a:ext>
            </a:extLst>
          </p:cNvPr>
          <p:cNvSpPr txBox="1"/>
          <p:nvPr/>
        </p:nvSpPr>
        <p:spPr>
          <a:xfrm>
            <a:off x="6360837" y="5998983"/>
            <a:ext cx="554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 The distribution of the Top 32 Best-Selling Albums by genre.</a:t>
            </a:r>
          </a:p>
        </p:txBody>
      </p:sp>
    </p:spTree>
    <p:extLst>
      <p:ext uri="{BB962C8B-B14F-4D97-AF65-F5344CB8AC3E}">
        <p14:creationId xmlns:p14="http://schemas.microsoft.com/office/powerpoint/2010/main" val="41225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4B6A-AC23-4AA0-9C53-D7D1FDA8A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77310-D399-43CA-B269-FC1400D04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38" y="3774295"/>
            <a:ext cx="3037841" cy="20541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Cell</a:t>
            </a:r>
          </a:p>
          <a:p>
            <a:pPr marL="0" indent="0" algn="ctr">
              <a:buNone/>
            </a:pPr>
            <a:r>
              <a:rPr lang="en-US" sz="3600" dirty="0"/>
              <a:t>Row</a:t>
            </a:r>
          </a:p>
          <a:p>
            <a:pPr marL="0" indent="0" algn="ctr">
              <a:buNone/>
            </a:pPr>
            <a:r>
              <a:rPr lang="en-US" sz="3600" dirty="0"/>
              <a:t>Column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AC3AF-68B1-4D74-AE87-20542A15C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8" r="54912" b="43783"/>
          <a:stretch/>
        </p:blipFill>
        <p:spPr>
          <a:xfrm>
            <a:off x="4399324" y="1640536"/>
            <a:ext cx="7293795" cy="4780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413165-1F90-4CF3-9074-B8F4AECF050C}"/>
              </a:ext>
            </a:extLst>
          </p:cNvPr>
          <p:cNvSpPr/>
          <p:nvPr/>
        </p:nvSpPr>
        <p:spPr>
          <a:xfrm>
            <a:off x="4703039" y="3576320"/>
            <a:ext cx="1391920" cy="660400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9DD43C-CA65-4DC3-8F73-227F3C7F5A73}"/>
              </a:ext>
            </a:extLst>
          </p:cNvPr>
          <p:cNvSpPr/>
          <p:nvPr/>
        </p:nvSpPr>
        <p:spPr>
          <a:xfrm>
            <a:off x="4682719" y="4623677"/>
            <a:ext cx="7010400" cy="47026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B56604-A29F-4B3F-9E1A-C4FD4F13AAE9}"/>
              </a:ext>
            </a:extLst>
          </p:cNvPr>
          <p:cNvSpPr/>
          <p:nvPr/>
        </p:nvSpPr>
        <p:spPr>
          <a:xfrm>
            <a:off x="7502119" y="3576320"/>
            <a:ext cx="1391920" cy="284510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5E3C8D-9B9F-40A6-8066-DCC454C95185}"/>
              </a:ext>
            </a:extLst>
          </p:cNvPr>
          <p:cNvCxnSpPr>
            <a:cxnSpLocks/>
          </p:cNvCxnSpPr>
          <p:nvPr/>
        </p:nvCxnSpPr>
        <p:spPr>
          <a:xfrm>
            <a:off x="2483963" y="4030980"/>
            <a:ext cx="2593134" cy="5966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B81273-0C4F-4444-AA45-EBBD8C9948FA}"/>
              </a:ext>
            </a:extLst>
          </p:cNvPr>
          <p:cNvCxnSpPr>
            <a:cxnSpLocks/>
          </p:cNvCxnSpPr>
          <p:nvPr/>
        </p:nvCxnSpPr>
        <p:spPr>
          <a:xfrm>
            <a:off x="2483963" y="4801362"/>
            <a:ext cx="2593134" cy="3647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6AADF-5F72-4E80-B272-CC6DB42FA5B9}"/>
              </a:ext>
            </a:extLst>
          </p:cNvPr>
          <p:cNvCxnSpPr>
            <a:cxnSpLocks/>
          </p:cNvCxnSpPr>
          <p:nvPr/>
        </p:nvCxnSpPr>
        <p:spPr>
          <a:xfrm>
            <a:off x="2795452" y="5425084"/>
            <a:ext cx="5050971" cy="47218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2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F31B-B875-4CC9-9FF6-5AA48F54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292885"/>
            <a:ext cx="9784080" cy="1508760"/>
          </a:xfrm>
        </p:spPr>
        <p:txBody>
          <a:bodyPr/>
          <a:lstStyle/>
          <a:p>
            <a:r>
              <a:rPr lang="en-US" dirty="0"/>
              <a:t>Organizing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83408-D1C9-461B-8767-404BB0D36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88" y="3472541"/>
            <a:ext cx="4213809" cy="1254035"/>
          </a:xfrm>
        </p:spPr>
        <p:txBody>
          <a:bodyPr>
            <a:normAutofit/>
          </a:bodyPr>
          <a:lstStyle/>
          <a:p>
            <a:r>
              <a:rPr lang="en-US" sz="2800" dirty="0"/>
              <a:t>Column and row labels</a:t>
            </a:r>
          </a:p>
          <a:p>
            <a:r>
              <a:rPr lang="en-US" sz="2800" dirty="0"/>
              <a:t>Widen columns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1DEB9-CFC1-459B-8CAD-CDF9A796A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11" r="52977" b="60966"/>
          <a:stretch/>
        </p:blipFill>
        <p:spPr>
          <a:xfrm>
            <a:off x="4993767" y="1356360"/>
            <a:ext cx="6729470" cy="2553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02C3E0-1CBF-4F26-8B7E-DD47F1C4DD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11" r="52760" b="60118"/>
          <a:stretch/>
        </p:blipFill>
        <p:spPr>
          <a:xfrm>
            <a:off x="4993763" y="4099559"/>
            <a:ext cx="6729470" cy="2553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37A956-827D-4DCB-8082-DBA69E30CFD5}"/>
              </a:ext>
            </a:extLst>
          </p:cNvPr>
          <p:cNvCxnSpPr/>
          <p:nvPr/>
        </p:nvCxnSpPr>
        <p:spPr>
          <a:xfrm>
            <a:off x="8473440" y="3291841"/>
            <a:ext cx="0" cy="1480457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69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5E19-0F4E-45F0-A0B4-32673401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81351"/>
            <a:ext cx="9784080" cy="1508760"/>
          </a:xfrm>
        </p:spPr>
        <p:txBody>
          <a:bodyPr/>
          <a:lstStyle/>
          <a:p>
            <a:r>
              <a:rPr lang="en-US" dirty="0"/>
              <a:t>Functions: Basic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B013E-AC05-4195-AD8B-5FD6C290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47" y="2589152"/>
            <a:ext cx="4496842" cy="3500846"/>
          </a:xfrm>
        </p:spPr>
        <p:txBody>
          <a:bodyPr>
            <a:normAutofit/>
          </a:bodyPr>
          <a:lstStyle/>
          <a:p>
            <a:r>
              <a:rPr lang="en-US" sz="3000" dirty="0"/>
              <a:t>Addition: </a:t>
            </a:r>
            <a:r>
              <a:rPr lang="en-US" sz="3000" b="1" dirty="0">
                <a:solidFill>
                  <a:schemeClr val="accent6"/>
                </a:solidFill>
              </a:rPr>
              <a:t>=</a:t>
            </a:r>
            <a:r>
              <a:rPr lang="en-US" sz="3000" b="1" dirty="0" err="1">
                <a:solidFill>
                  <a:schemeClr val="accent6"/>
                </a:solidFill>
              </a:rPr>
              <a:t>X+Y</a:t>
            </a:r>
            <a:endParaRPr lang="en-US" sz="3000" b="1" dirty="0">
              <a:solidFill>
                <a:schemeClr val="accent6"/>
              </a:solidFill>
            </a:endParaRPr>
          </a:p>
          <a:p>
            <a:r>
              <a:rPr lang="en-US" sz="3000" dirty="0"/>
              <a:t> Subtraction: </a:t>
            </a:r>
            <a:r>
              <a:rPr lang="en-US" sz="3000" b="1" dirty="0">
                <a:solidFill>
                  <a:schemeClr val="accent6"/>
                </a:solidFill>
              </a:rPr>
              <a:t>=X-Y</a:t>
            </a:r>
          </a:p>
          <a:p>
            <a:r>
              <a:rPr lang="en-US" sz="3000" dirty="0"/>
              <a:t>Multiplication: </a:t>
            </a:r>
            <a:r>
              <a:rPr lang="en-US" sz="3000" b="1" dirty="0">
                <a:solidFill>
                  <a:schemeClr val="accent6"/>
                </a:solidFill>
              </a:rPr>
              <a:t>=X*Y</a:t>
            </a:r>
          </a:p>
          <a:p>
            <a:r>
              <a:rPr lang="en-US" sz="3000" dirty="0"/>
              <a:t>Division: </a:t>
            </a:r>
            <a:r>
              <a:rPr lang="en-US" sz="3000" b="1" dirty="0">
                <a:solidFill>
                  <a:schemeClr val="accent6"/>
                </a:solidFill>
              </a:rPr>
              <a:t>=X/Y</a:t>
            </a:r>
          </a:p>
          <a:p>
            <a:r>
              <a:rPr lang="en-US" sz="3000" dirty="0"/>
              <a:t>Average: </a:t>
            </a:r>
            <a:r>
              <a:rPr lang="en-US" sz="3000" b="1" dirty="0">
                <a:solidFill>
                  <a:schemeClr val="accent6"/>
                </a:solidFill>
              </a:rPr>
              <a:t>=average(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15243-0E55-42C1-BA37-2B57E8938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31" r="85729" b="70329"/>
          <a:stretch/>
        </p:blipFill>
        <p:spPr>
          <a:xfrm>
            <a:off x="7336246" y="547007"/>
            <a:ext cx="3839028" cy="1776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04613-9C02-4825-AC2C-1B24F3154F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8" r="75917" b="51397"/>
          <a:stretch/>
        </p:blipFill>
        <p:spPr>
          <a:xfrm>
            <a:off x="6492240" y="2589152"/>
            <a:ext cx="5527040" cy="3908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76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80C9-9908-4108-8D70-E6846997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Functions: Other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E384-C821-48FD-A554-179E8C4AB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63" y="2792127"/>
            <a:ext cx="6104709" cy="3408375"/>
          </a:xfrm>
        </p:spPr>
        <p:txBody>
          <a:bodyPr>
            <a:normAutofit/>
          </a:bodyPr>
          <a:lstStyle/>
          <a:p>
            <a:r>
              <a:rPr lang="en-US" sz="2800" dirty="0"/>
              <a:t>Range: </a:t>
            </a:r>
            <a:r>
              <a:rPr lang="en-US" sz="2800" dirty="0">
                <a:solidFill>
                  <a:schemeClr val="accent6"/>
                </a:solidFill>
              </a:rPr>
              <a:t>=Final-Initial</a:t>
            </a:r>
          </a:p>
          <a:p>
            <a:r>
              <a:rPr lang="en-US" sz="2800" dirty="0"/>
              <a:t>Standard Deviation: </a:t>
            </a:r>
            <a:r>
              <a:rPr lang="en-US" sz="2800" dirty="0">
                <a:solidFill>
                  <a:schemeClr val="accent6"/>
                </a:solidFill>
              </a:rPr>
              <a:t>=</a:t>
            </a:r>
            <a:r>
              <a:rPr lang="en-US" sz="2800" dirty="0" err="1">
                <a:solidFill>
                  <a:schemeClr val="accent6"/>
                </a:solidFill>
              </a:rPr>
              <a:t>stdev.s</a:t>
            </a:r>
            <a:r>
              <a:rPr lang="en-US" sz="2800" dirty="0">
                <a:solidFill>
                  <a:schemeClr val="accent6"/>
                </a:solidFill>
              </a:rPr>
              <a:t>( )</a:t>
            </a:r>
          </a:p>
          <a:p>
            <a:pPr lvl="1"/>
            <a:r>
              <a:rPr lang="en-US" sz="2600" dirty="0" err="1"/>
              <a:t>stdev.s</a:t>
            </a:r>
            <a:r>
              <a:rPr lang="en-US" sz="2600" dirty="0"/>
              <a:t> </a:t>
            </a:r>
            <a:r>
              <a:rPr lang="en-US" sz="2600" dirty="0">
                <a:sym typeface="Wingdings" panose="05000000000000000000" pitchFamily="2" charset="2"/>
              </a:rPr>
              <a:t> standard deviation of sample</a:t>
            </a:r>
          </a:p>
          <a:p>
            <a:pPr lvl="1"/>
            <a:r>
              <a:rPr lang="en-US" sz="2600" dirty="0" err="1">
                <a:sym typeface="Wingdings" panose="05000000000000000000" pitchFamily="2" charset="2"/>
              </a:rPr>
              <a:t>stdev.p</a:t>
            </a:r>
            <a:r>
              <a:rPr lang="en-US" sz="2600" dirty="0">
                <a:sym typeface="Wingdings" panose="05000000000000000000" pitchFamily="2" charset="2"/>
              </a:rPr>
              <a:t>  standard deviation of population</a:t>
            </a:r>
          </a:p>
          <a:p>
            <a:pPr lvl="1"/>
            <a:r>
              <a:rPr lang="en-US" sz="2600" i="1" dirty="0">
                <a:sym typeface="Wingdings" panose="05000000000000000000" pitchFamily="2" charset="2"/>
              </a:rPr>
              <a:t>How much does your population vary from the average?</a:t>
            </a:r>
            <a:endParaRPr lang="en-US" sz="2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93CC6-85B7-4D8E-865A-843A68D9F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60" r="77981" b="54837"/>
          <a:stretch/>
        </p:blipFill>
        <p:spPr>
          <a:xfrm>
            <a:off x="6522721" y="1473199"/>
            <a:ext cx="5364480" cy="3686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979A85-096F-47C3-B352-6224A8E1B060}"/>
              </a:ext>
            </a:extLst>
          </p:cNvPr>
          <p:cNvCxnSpPr/>
          <p:nvPr/>
        </p:nvCxnSpPr>
        <p:spPr>
          <a:xfrm>
            <a:off x="3605349" y="3013166"/>
            <a:ext cx="4467497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34E2749-135F-46AF-A4B9-59CD2584B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1" y="5269696"/>
            <a:ext cx="1524000" cy="1009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66BBEC-AB81-4521-8CA0-32E5B0B82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027" y="5269696"/>
            <a:ext cx="1524000" cy="1009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F0E37B-02AB-4BCE-8C9C-3C21D5144FE0}"/>
              </a:ext>
            </a:extLst>
          </p:cNvPr>
          <p:cNvSpPr txBox="1"/>
          <p:nvPr/>
        </p:nvSpPr>
        <p:spPr>
          <a:xfrm>
            <a:off x="5520872" y="6282762"/>
            <a:ext cx="352769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Not much (low standard deviation)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676B1D-DBCE-45BA-8988-6C44E5444265}"/>
              </a:ext>
            </a:extLst>
          </p:cNvPr>
          <p:cNvSpPr txBox="1"/>
          <p:nvPr/>
        </p:nvSpPr>
        <p:spPr>
          <a:xfrm>
            <a:off x="9048569" y="6282762"/>
            <a:ext cx="311091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 lot (high standard deviation)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B340E9-BC39-40CF-9C22-659FC1C3359A}"/>
              </a:ext>
            </a:extLst>
          </p:cNvPr>
          <p:cNvSpPr txBox="1"/>
          <p:nvPr/>
        </p:nvSpPr>
        <p:spPr>
          <a:xfrm>
            <a:off x="10934745" y="6605810"/>
            <a:ext cx="125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2017 Minitab Inc.</a:t>
            </a:r>
          </a:p>
        </p:txBody>
      </p:sp>
    </p:spTree>
    <p:extLst>
      <p:ext uri="{BB962C8B-B14F-4D97-AF65-F5344CB8AC3E}">
        <p14:creationId xmlns:p14="http://schemas.microsoft.com/office/powerpoint/2010/main" val="141425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7424-59BC-443E-BBD5-00C36EA8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Graphs: Formatting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5E005-E085-4EDF-B0AB-81E460457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87" y="5282281"/>
            <a:ext cx="2049732" cy="102854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/>
              <a:t>X-axis values</a:t>
            </a:r>
          </a:p>
          <a:p>
            <a:pPr marL="0" indent="0">
              <a:buNone/>
            </a:pPr>
            <a:r>
              <a:rPr lang="en-US" sz="2600" i="1" dirty="0"/>
              <a:t>Y-axis values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35E3C-31B4-4227-815B-71DDE43906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" r="32750" b="46074"/>
          <a:stretch/>
        </p:blipFill>
        <p:spPr>
          <a:xfrm>
            <a:off x="2437051" y="2125314"/>
            <a:ext cx="9557554" cy="4003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92D4196-5D5F-4AB5-B1E7-37E40D422606}"/>
              </a:ext>
            </a:extLst>
          </p:cNvPr>
          <p:cNvSpPr/>
          <p:nvPr/>
        </p:nvSpPr>
        <p:spPr>
          <a:xfrm>
            <a:off x="3373121" y="1985554"/>
            <a:ext cx="751840" cy="56896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6AEAE7-05C2-492B-92E4-8A5ED1197960}"/>
              </a:ext>
            </a:extLst>
          </p:cNvPr>
          <p:cNvSpPr/>
          <p:nvPr/>
        </p:nvSpPr>
        <p:spPr>
          <a:xfrm>
            <a:off x="9483632" y="2830285"/>
            <a:ext cx="627017" cy="590006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98393C-FBD4-4F80-8989-3B0340AAF48F}"/>
              </a:ext>
            </a:extLst>
          </p:cNvPr>
          <p:cNvSpPr/>
          <p:nvPr/>
        </p:nvSpPr>
        <p:spPr>
          <a:xfrm>
            <a:off x="4467497" y="5390606"/>
            <a:ext cx="2107474" cy="17417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AA7741-3D38-4073-B4E4-94793EAFF2DE}"/>
              </a:ext>
            </a:extLst>
          </p:cNvPr>
          <p:cNvSpPr/>
          <p:nvPr/>
        </p:nvSpPr>
        <p:spPr>
          <a:xfrm>
            <a:off x="4467497" y="5599611"/>
            <a:ext cx="2107474" cy="17417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49DF9B-EE37-4571-9BB6-85286181D7C6}"/>
              </a:ext>
            </a:extLst>
          </p:cNvPr>
          <p:cNvCxnSpPr/>
          <p:nvPr/>
        </p:nvCxnSpPr>
        <p:spPr>
          <a:xfrm>
            <a:off x="2287137" y="5460278"/>
            <a:ext cx="2049732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BF096D-E282-4784-BC92-5FCCCD6F4C5E}"/>
              </a:ext>
            </a:extLst>
          </p:cNvPr>
          <p:cNvCxnSpPr>
            <a:cxnSpLocks/>
          </p:cNvCxnSpPr>
          <p:nvPr/>
        </p:nvCxnSpPr>
        <p:spPr>
          <a:xfrm flipV="1">
            <a:off x="2287137" y="5773782"/>
            <a:ext cx="2067149" cy="18905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CD9734B-0187-4CB0-B964-187490FC1363}"/>
              </a:ext>
            </a:extLst>
          </p:cNvPr>
          <p:cNvSpPr txBox="1"/>
          <p:nvPr/>
        </p:nvSpPr>
        <p:spPr>
          <a:xfrm>
            <a:off x="118701" y="1788935"/>
            <a:ext cx="2168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Highlight the data you want in your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 to the Insert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Select the type of graph you want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77EADF-F1EC-4F8C-BF2E-0B969E81F2CF}"/>
              </a:ext>
            </a:extLst>
          </p:cNvPr>
          <p:cNvCxnSpPr/>
          <p:nvPr/>
        </p:nvCxnSpPr>
        <p:spPr>
          <a:xfrm flipV="1">
            <a:off x="1802674" y="2455817"/>
            <a:ext cx="1570447" cy="1184366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056A9A-7FBF-4801-B681-1F347CB50BEF}"/>
              </a:ext>
            </a:extLst>
          </p:cNvPr>
          <p:cNvCxnSpPr/>
          <p:nvPr/>
        </p:nvCxnSpPr>
        <p:spPr>
          <a:xfrm flipV="1">
            <a:off x="2211977" y="3230880"/>
            <a:ext cx="7149737" cy="1210491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3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8355-9C19-45BD-BA64-6E750E8B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Graphs: Axis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B3ACB-5AB7-437F-BA35-59646CDE2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58" y="1971040"/>
            <a:ext cx="4401362" cy="4602784"/>
          </a:xfrm>
        </p:spPr>
        <p:txBody>
          <a:bodyPr>
            <a:normAutofit/>
          </a:bodyPr>
          <a:lstStyle/>
          <a:p>
            <a:r>
              <a:rPr lang="en-US" sz="2800" dirty="0"/>
              <a:t>Click the </a:t>
            </a:r>
            <a:r>
              <a:rPr lang="en-US" sz="3500" b="1" dirty="0"/>
              <a:t>+</a:t>
            </a:r>
            <a:r>
              <a:rPr lang="en-US" sz="2800" dirty="0"/>
              <a:t> next to the graph</a:t>
            </a:r>
          </a:p>
          <a:p>
            <a:r>
              <a:rPr lang="en-US" sz="2800" dirty="0"/>
              <a:t>Select whatever chart elements you want to be displayed</a:t>
            </a:r>
          </a:p>
          <a:p>
            <a:r>
              <a:rPr lang="en-US" sz="2800" dirty="0"/>
              <a:t>Label the x- and y-axes</a:t>
            </a:r>
          </a:p>
          <a:p>
            <a:r>
              <a:rPr lang="en-US" sz="2800" dirty="0"/>
              <a:t>Get rid of the title (science uses captions instead)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768C9-EB0F-447D-9C0E-AF28B5D27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6" t="21870" r="18879" b="20175"/>
          <a:stretch/>
        </p:blipFill>
        <p:spPr>
          <a:xfrm>
            <a:off x="4970322" y="1627034"/>
            <a:ext cx="6939280" cy="4355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1D5E766-5BBB-4A47-88A4-AEEA1C66CA27}"/>
              </a:ext>
            </a:extLst>
          </p:cNvPr>
          <p:cNvSpPr/>
          <p:nvPr/>
        </p:nvSpPr>
        <p:spPr>
          <a:xfrm>
            <a:off x="9834880" y="3115474"/>
            <a:ext cx="487680" cy="450686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7B8EC3-A24C-4D99-9A4B-588BDE3D5A93}"/>
              </a:ext>
            </a:extLst>
          </p:cNvPr>
          <p:cNvCxnSpPr/>
          <p:nvPr/>
        </p:nvCxnSpPr>
        <p:spPr>
          <a:xfrm>
            <a:off x="6675120" y="3420291"/>
            <a:ext cx="2143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61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4A3A-BBB5-41C1-AA94-B7B59601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Properly Formatted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17BA-A4D0-49F8-A2B2-C556BE19F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84" y="2344007"/>
            <a:ext cx="4545875" cy="3439209"/>
          </a:xfrm>
        </p:spPr>
        <p:txBody>
          <a:bodyPr>
            <a:normAutofit/>
          </a:bodyPr>
          <a:lstStyle/>
          <a:p>
            <a:r>
              <a:rPr lang="en-US" sz="2800" dirty="0"/>
              <a:t>No title</a:t>
            </a:r>
          </a:p>
          <a:p>
            <a:r>
              <a:rPr lang="en-US" sz="2800" dirty="0"/>
              <a:t>Properly labeled axes</a:t>
            </a:r>
          </a:p>
          <a:p>
            <a:r>
              <a:rPr lang="en-US" sz="2800" dirty="0"/>
              <a:t>Graph easy to read &amp; interpret</a:t>
            </a:r>
          </a:p>
          <a:p>
            <a:r>
              <a:rPr lang="en-US" sz="2800" dirty="0"/>
              <a:t>Caption should provide a brief description of the content of the graph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E3E2-ADBF-490E-B102-719546104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95" y="2264105"/>
            <a:ext cx="5307831" cy="3519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D415F8-1CD3-4129-B258-FDD6FB94750C}"/>
              </a:ext>
            </a:extLst>
          </p:cNvPr>
          <p:cNvSpPr txBox="1"/>
          <p:nvPr/>
        </p:nvSpPr>
        <p:spPr>
          <a:xfrm>
            <a:off x="6247426" y="5783216"/>
            <a:ext cx="543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 Average change in CO</a:t>
            </a:r>
            <a:r>
              <a:rPr lang="en-US" baseline="-25000" dirty="0"/>
              <a:t>2</a:t>
            </a:r>
            <a:r>
              <a:rPr lang="en-US" dirty="0"/>
              <a:t> output (PPM) in control treatment (22.4ºC) and cold treatment (12.2ºC).</a:t>
            </a:r>
          </a:p>
        </p:txBody>
      </p:sp>
    </p:spTree>
    <p:extLst>
      <p:ext uri="{BB962C8B-B14F-4D97-AF65-F5344CB8AC3E}">
        <p14:creationId xmlns:p14="http://schemas.microsoft.com/office/powerpoint/2010/main" val="315857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1224D-8C58-4B17-8B3D-F3552A81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39421"/>
            <a:ext cx="9784080" cy="1508760"/>
          </a:xfrm>
        </p:spPr>
        <p:txBody>
          <a:bodyPr/>
          <a:lstStyle/>
          <a:p>
            <a:r>
              <a:rPr lang="en-US" dirty="0"/>
              <a:t>Functions: Slope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EAB28-D6E1-408C-BACB-C4F4955F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1" y="2968330"/>
            <a:ext cx="5364479" cy="1860058"/>
          </a:xfrm>
        </p:spPr>
        <p:txBody>
          <a:bodyPr>
            <a:noAutofit/>
          </a:bodyPr>
          <a:lstStyle/>
          <a:p>
            <a:r>
              <a:rPr lang="en-US" sz="2800" dirty="0"/>
              <a:t>y = mx + 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m </a:t>
            </a:r>
            <a:r>
              <a:rPr lang="en-US" sz="2200" dirty="0">
                <a:sym typeface="Wingdings" panose="05000000000000000000" pitchFamily="2" charset="2"/>
              </a:rPr>
              <a:t> slope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b </a:t>
            </a:r>
            <a:r>
              <a:rPr lang="en-US" sz="2200" dirty="0">
                <a:sym typeface="Wingdings" panose="05000000000000000000" pitchFamily="2" charset="2"/>
              </a:rPr>
              <a:t> y-intercept</a:t>
            </a:r>
            <a:endParaRPr lang="en-US" sz="2200" dirty="0"/>
          </a:p>
          <a:p>
            <a:r>
              <a:rPr lang="en-US" sz="2800" dirty="0"/>
              <a:t>Rise over run</a:t>
            </a:r>
          </a:p>
          <a:p>
            <a:r>
              <a:rPr lang="en-US" sz="2800" dirty="0"/>
              <a:t>Slope: </a:t>
            </a:r>
            <a:r>
              <a:rPr lang="en-US" sz="2800" dirty="0">
                <a:solidFill>
                  <a:schemeClr val="accent6"/>
                </a:solidFill>
              </a:rPr>
              <a:t>=slope(Y-values , X-values)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91649-7593-4B86-A554-3EE9E533C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8" r="62121" b="20310"/>
          <a:stretch/>
        </p:blipFill>
        <p:spPr>
          <a:xfrm>
            <a:off x="6309362" y="1115394"/>
            <a:ext cx="5577838" cy="5105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40F459-34BA-4145-AE1F-76A7C6306D8C}"/>
              </a:ext>
            </a:extLst>
          </p:cNvPr>
          <p:cNvCxnSpPr/>
          <p:nvPr/>
        </p:nvCxnSpPr>
        <p:spPr>
          <a:xfrm flipV="1">
            <a:off x="8534400" y="4828388"/>
            <a:ext cx="0" cy="34450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7D6B43-CAF0-4A59-A268-8CEC985A674F}"/>
              </a:ext>
            </a:extLst>
          </p:cNvPr>
          <p:cNvCxnSpPr/>
          <p:nvPr/>
        </p:nvCxnSpPr>
        <p:spPr>
          <a:xfrm>
            <a:off x="8534400" y="4828388"/>
            <a:ext cx="627017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4F46F0-03BD-4CF5-9415-05BEA2ABACEB}"/>
              </a:ext>
            </a:extLst>
          </p:cNvPr>
          <p:cNvSpPr txBox="1"/>
          <p:nvPr/>
        </p:nvSpPr>
        <p:spPr>
          <a:xfrm>
            <a:off x="7931349" y="482838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B9FE32-537B-4C32-8CE5-86CE9D39C99B}"/>
              </a:ext>
            </a:extLst>
          </p:cNvPr>
          <p:cNvSpPr txBox="1"/>
          <p:nvPr/>
        </p:nvSpPr>
        <p:spPr>
          <a:xfrm>
            <a:off x="8558501" y="4459058"/>
            <a:ext cx="57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Run</a:t>
            </a:r>
          </a:p>
        </p:txBody>
      </p:sp>
    </p:spTree>
    <p:extLst>
      <p:ext uri="{BB962C8B-B14F-4D97-AF65-F5344CB8AC3E}">
        <p14:creationId xmlns:p14="http://schemas.microsoft.com/office/powerpoint/2010/main" val="1414421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173</TotalTime>
  <Words>376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Corbel</vt:lpstr>
      <vt:lpstr>Wingdings</vt:lpstr>
      <vt:lpstr>Banded</vt:lpstr>
      <vt:lpstr>Worksheet</vt:lpstr>
      <vt:lpstr>Excel Basics</vt:lpstr>
      <vt:lpstr>Basic definitions</vt:lpstr>
      <vt:lpstr>Organizing Data</vt:lpstr>
      <vt:lpstr>Functions: Basic Math</vt:lpstr>
      <vt:lpstr>Functions: Other Calculations</vt:lpstr>
      <vt:lpstr>Graphs: Formatting Data</vt:lpstr>
      <vt:lpstr>Graphs: Axis Labels</vt:lpstr>
      <vt:lpstr>Properly Formatted Graph</vt:lpstr>
      <vt:lpstr>Functions: Slope</vt:lpstr>
      <vt:lpstr>Graphs: Line of Best Fit, Slope</vt:lpstr>
      <vt:lpstr>Graphs: Choosing the Best Graph</vt:lpstr>
      <vt:lpstr>Graphs: Choosing the Best Graph</vt:lpstr>
      <vt:lpstr>Graphs: Choosing the Best Graph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Basics</dc:title>
  <dc:creator>Kirsch, Dani</dc:creator>
  <cp:lastModifiedBy>Kirsch, Dani</cp:lastModifiedBy>
  <cp:revision>21</cp:revision>
  <dcterms:created xsi:type="dcterms:W3CDTF">2018-09-10T19:21:26Z</dcterms:created>
  <dcterms:modified xsi:type="dcterms:W3CDTF">2018-09-11T20:12:39Z</dcterms:modified>
</cp:coreProperties>
</file>